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7"/>
  </p:notesMasterIdLst>
  <p:sldIdLst>
    <p:sldId id="400" r:id="rId2"/>
    <p:sldId id="297" r:id="rId3"/>
    <p:sldId id="402" r:id="rId4"/>
    <p:sldId id="329" r:id="rId5"/>
    <p:sldId id="403" r:id="rId6"/>
    <p:sldId id="413" r:id="rId7"/>
    <p:sldId id="414" r:id="rId8"/>
    <p:sldId id="415" r:id="rId9"/>
    <p:sldId id="417" r:id="rId10"/>
    <p:sldId id="357" r:id="rId11"/>
    <p:sldId id="358" r:id="rId12"/>
    <p:sldId id="418" r:id="rId13"/>
    <p:sldId id="419" r:id="rId14"/>
    <p:sldId id="361" r:id="rId15"/>
    <p:sldId id="317" r:id="rId16"/>
    <p:sldId id="326" r:id="rId17"/>
    <p:sldId id="373" r:id="rId18"/>
    <p:sldId id="421" r:id="rId19"/>
    <p:sldId id="424" r:id="rId20"/>
    <p:sldId id="372" r:id="rId21"/>
    <p:sldId id="374" r:id="rId22"/>
    <p:sldId id="377" r:id="rId23"/>
    <p:sldId id="443" r:id="rId24"/>
    <p:sldId id="379" r:id="rId25"/>
    <p:sldId id="440" r:id="rId26"/>
    <p:sldId id="376" r:id="rId27"/>
    <p:sldId id="441" r:id="rId28"/>
    <p:sldId id="442" r:id="rId29"/>
    <p:sldId id="445" r:id="rId30"/>
    <p:sldId id="444" r:id="rId31"/>
    <p:sldId id="446" r:id="rId32"/>
    <p:sldId id="450" r:id="rId33"/>
    <p:sldId id="451" r:id="rId34"/>
    <p:sldId id="452" r:id="rId35"/>
    <p:sldId id="453" r:id="rId36"/>
    <p:sldId id="454" r:id="rId37"/>
    <p:sldId id="404" r:id="rId38"/>
    <p:sldId id="405" r:id="rId39"/>
    <p:sldId id="426" r:id="rId40"/>
    <p:sldId id="449" r:id="rId41"/>
    <p:sldId id="406" r:id="rId42"/>
    <p:sldId id="407" r:id="rId43"/>
    <p:sldId id="409" r:id="rId44"/>
    <p:sldId id="410" r:id="rId45"/>
    <p:sldId id="411" r:id="rId46"/>
    <p:sldId id="412" r:id="rId47"/>
    <p:sldId id="422" r:id="rId48"/>
    <p:sldId id="447" r:id="rId49"/>
    <p:sldId id="448" r:id="rId50"/>
    <p:sldId id="423" r:id="rId51"/>
    <p:sldId id="378" r:id="rId52"/>
    <p:sldId id="385" r:id="rId53"/>
    <p:sldId id="428" r:id="rId54"/>
    <p:sldId id="388" r:id="rId55"/>
    <p:sldId id="392" r:id="rId56"/>
    <p:sldId id="389" r:id="rId57"/>
    <p:sldId id="387" r:id="rId58"/>
    <p:sldId id="391" r:id="rId59"/>
    <p:sldId id="393" r:id="rId60"/>
    <p:sldId id="394" r:id="rId61"/>
    <p:sldId id="438" r:id="rId62"/>
    <p:sldId id="430" r:id="rId63"/>
    <p:sldId id="431" r:id="rId64"/>
    <p:sldId id="436" r:id="rId65"/>
    <p:sldId id="437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9FA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5" autoAdjust="0"/>
    <p:restoredTop sz="82927" autoAdjust="0"/>
  </p:normalViewPr>
  <p:slideViewPr>
    <p:cSldViewPr snapToGrid="0" snapToObjects="1">
      <p:cViewPr varScale="1">
        <p:scale>
          <a:sx n="55" d="100"/>
          <a:sy n="55" d="100"/>
        </p:scale>
        <p:origin x="-1764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baseline="0" dirty="0" smtClean="0"/>
              <a:t> reset –hard commit</a:t>
            </a:r>
            <a:r>
              <a:rPr lang="ko-KR" altLang="en-US" baseline="0" dirty="0" smtClean="0"/>
              <a:t>넘버</a:t>
            </a:r>
            <a:endParaRPr lang="en-US" altLang="ko-KR" baseline="0" dirty="0" smtClean="0"/>
          </a:p>
          <a:p>
            <a:r>
              <a:rPr lang="ko-KR" altLang="en-US" dirty="0" smtClean="0"/>
              <a:t>파일이 없어짐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baseline="0" dirty="0" smtClean="0"/>
              <a:t> reset </a:t>
            </a:r>
            <a:r>
              <a:rPr lang="ko-KR" altLang="en-US" baseline="0" dirty="0" smtClean="0"/>
              <a:t>옵션</a:t>
            </a:r>
            <a:endParaRPr lang="en-US" altLang="ko-KR" baseline="0" dirty="0" smtClean="0"/>
          </a:p>
          <a:p>
            <a:r>
              <a:rPr lang="en-US" altLang="ko-KR" baseline="0" dirty="0" smtClean="0"/>
              <a:t>-&gt; --soft</a:t>
            </a:r>
          </a:p>
          <a:p>
            <a:r>
              <a:rPr lang="en-US" altLang="ko-KR" baseline="0" dirty="0" smtClean="0"/>
              <a:t>-&gt; --mixed</a:t>
            </a:r>
          </a:p>
          <a:p>
            <a:r>
              <a:rPr lang="en-US" altLang="ko-KR" baseline="0" dirty="0" smtClean="0"/>
              <a:t>-&gt; --hard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 을 </a:t>
            </a:r>
            <a:r>
              <a:rPr lang="en-US" altLang="ko-KR" dirty="0"/>
              <a:t>host </a:t>
            </a:r>
            <a:r>
              <a:rPr lang="ko-KR" altLang="en-US" dirty="0"/>
              <a:t>하는 </a:t>
            </a:r>
            <a:r>
              <a:rPr lang="ko-KR" altLang="en-US" dirty="0" err="1"/>
              <a:t>웹서비스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은 도구이고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이라는 도구를 사용하는 프로젝트를 호스팅하는 </a:t>
            </a:r>
            <a:r>
              <a:rPr lang="ko-KR" altLang="en-US" dirty="0" err="1"/>
              <a:t>웹서비스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github</a:t>
            </a:r>
            <a:r>
              <a:rPr lang="ko-KR" altLang="en-US" dirty="0"/>
              <a:t>를 사용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소프트웨어를 다운로드하여 </a:t>
            </a:r>
            <a:r>
              <a:rPr lang="ko-KR" altLang="en-US" dirty="0" err="1"/>
              <a:t>비주얼</a:t>
            </a:r>
            <a:r>
              <a:rPr lang="ko-KR" altLang="en-US" dirty="0"/>
              <a:t> 인터페이스를 제공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계정을 이용하여</a:t>
            </a:r>
            <a:r>
              <a:rPr lang="en-US" altLang="ko-KR" dirty="0"/>
              <a:t>,</a:t>
            </a:r>
            <a:r>
              <a:rPr lang="ko-KR" altLang="en-US" dirty="0"/>
              <a:t> 온라인에 백업할 수 있고</a:t>
            </a:r>
            <a:r>
              <a:rPr lang="en-US" altLang="ko-KR" dirty="0"/>
              <a:t>,</a:t>
            </a:r>
            <a:r>
              <a:rPr lang="ko-KR" altLang="en-US" dirty="0"/>
              <a:t> 개발자커뮤니티등의 </a:t>
            </a:r>
            <a:r>
              <a:rPr lang="en-US" altLang="ko-KR" dirty="0" err="1"/>
              <a:t>sns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깃허브</a:t>
            </a:r>
            <a:r>
              <a:rPr lang="ko-KR" altLang="en-US" dirty="0"/>
              <a:t> 사용자의 프로젝트를 볼 수 있고</a:t>
            </a:r>
            <a:r>
              <a:rPr lang="en-US" altLang="ko-KR" dirty="0"/>
              <a:t>,</a:t>
            </a:r>
            <a:r>
              <a:rPr lang="ko-KR" altLang="en-US" dirty="0"/>
              <a:t> 그걸 변경하거나 배우기 위해서 다운로드 가능</a:t>
            </a:r>
            <a:endParaRPr lang="en-US" altLang="ko-KR" dirty="0"/>
          </a:p>
          <a:p>
            <a:r>
              <a:rPr lang="ko-KR" altLang="en-US" dirty="0"/>
              <a:t>다른 사용자가 나의 공개프로젝트에 </a:t>
            </a:r>
            <a:r>
              <a:rPr lang="ko-KR" altLang="en-US" dirty="0" err="1"/>
              <a:t>버그픽스나</a:t>
            </a:r>
            <a:r>
              <a:rPr lang="ko-KR" altLang="en-US" dirty="0"/>
              <a:t> 해결책을 제시할 수 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7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1" dirty="0"/>
              <a:t>Public </a:t>
            </a:r>
            <a:r>
              <a:rPr kumimoji="1" lang="mr-IN" altLang="ko-KR" sz="1200" b="1" dirty="0"/>
              <a:t>–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나의 코드가 공개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Private </a:t>
            </a:r>
            <a:r>
              <a:rPr kumimoji="1" lang="mr-IN" altLang="ko-KR" sz="1200" b="1" dirty="0"/>
              <a:t>–</a:t>
            </a:r>
            <a:r>
              <a:rPr kumimoji="1" lang="ko-KR" altLang="en-US" sz="1200" b="1" dirty="0"/>
              <a:t> 나만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또는 특정한 사용자만 볼 수 있음</a:t>
            </a:r>
            <a:endParaRPr kumimoji="1"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Cvs</a:t>
            </a:r>
            <a:r>
              <a:rPr lang="en-US" altLang="ko-KR" dirty="0" smtClean="0"/>
              <a:t> 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서버버전관리 </a:t>
            </a:r>
            <a:r>
              <a:rPr lang="en-US" altLang="ko-KR" baseline="0" dirty="0" smtClean="0"/>
              <a:t>&amp; </a:t>
            </a:r>
            <a:r>
              <a:rPr lang="ko-KR" altLang="en-US" baseline="0" dirty="0" smtClean="0"/>
              <a:t>아직도 기업에서 多 사용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https://tonyne.jeju.onl/2016/06/07/why-use-github-on-small-company/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변경 내용만 저장해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저장할 크기는 작다</a:t>
            </a:r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version 5 </a:t>
            </a:r>
            <a:r>
              <a:rPr lang="ko-KR" altLang="en-US" dirty="0" smtClean="0"/>
              <a:t>최종 버전에서 파일을 </a:t>
            </a:r>
            <a:r>
              <a:rPr lang="ko-KR" altLang="en-US" dirty="0" err="1" smtClean="0"/>
              <a:t>가져올때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변경 파일만 가져오기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파일인지 </a:t>
            </a:r>
            <a:r>
              <a:rPr lang="ko-KR" altLang="en-US" baseline="0" dirty="0" err="1" smtClean="0"/>
              <a:t>알수없다</a:t>
            </a:r>
            <a:r>
              <a:rPr lang="en-US" altLang="ko-KR" baseline="0" dirty="0" smtClean="0"/>
              <a:t>. Version1</a:t>
            </a:r>
            <a:r>
              <a:rPr lang="ko-KR" altLang="en-US" baseline="0" dirty="0" smtClean="0"/>
              <a:t>부터 다 </a:t>
            </a:r>
            <a:r>
              <a:rPr lang="ko-KR" altLang="en-US" baseline="0" dirty="0" err="1" smtClean="0"/>
              <a:t>가져와야함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Committed - </a:t>
            </a:r>
            <a:r>
              <a:rPr lang="ko-KR" altLang="en-US" dirty="0"/>
              <a:t>데이터가 로컬 데이터베이스에 안전하게 저장되었다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Modified - </a:t>
            </a:r>
            <a:r>
              <a:rPr lang="ko-KR" altLang="en-US" dirty="0"/>
              <a:t>수정한 파일을 아직 </a:t>
            </a:r>
            <a:r>
              <a:rPr lang="en-US" altLang="ko-KR" dirty="0"/>
              <a:t>Commit </a:t>
            </a:r>
            <a:r>
              <a:rPr lang="ko-KR" altLang="en-US" dirty="0"/>
              <a:t>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Staged - </a:t>
            </a:r>
            <a:r>
              <a:rPr lang="ko-KR" altLang="en-US" dirty="0"/>
              <a:t>수정한 파일을 곧 </a:t>
            </a:r>
            <a:r>
              <a:rPr lang="en-US" altLang="ko-KR" dirty="0"/>
              <a:t>Commit </a:t>
            </a:r>
            <a:r>
              <a:rPr lang="ko-KR" altLang="en-US" dirty="0"/>
              <a:t>할거라고 표시하였다</a:t>
            </a:r>
          </a:p>
          <a:p>
            <a:endParaRPr lang="en-US" altLang="ko-KR" dirty="0"/>
          </a:p>
          <a:p>
            <a:r>
              <a:rPr lang="en-US" altLang="ko-KR" dirty="0"/>
              <a:t>Working directory </a:t>
            </a:r>
            <a:r>
              <a:rPr lang="mr-IN" altLang="ko-KR" dirty="0"/>
              <a:t>–</a:t>
            </a:r>
            <a:r>
              <a:rPr lang="en-US" altLang="ko-KR" dirty="0"/>
              <a:t> local </a:t>
            </a:r>
          </a:p>
          <a:p>
            <a:r>
              <a:rPr lang="en-US" altLang="ko-KR" dirty="0"/>
              <a:t>Staging area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곧 </a:t>
            </a:r>
            <a:r>
              <a:rPr lang="en-US" altLang="ko-KR" dirty="0"/>
              <a:t>commit</a:t>
            </a:r>
            <a:r>
              <a:rPr lang="ko-KR" altLang="en-US" dirty="0"/>
              <a:t> 할 파일에 대한 정보를 저장</a:t>
            </a:r>
            <a:endParaRPr lang="en-US" altLang="ko-KR" dirty="0"/>
          </a:p>
          <a:p>
            <a:r>
              <a:rPr lang="en-US" altLang="ko-KR" dirty="0"/>
              <a:t>Repository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프로젝트의 데이터 </a:t>
            </a:r>
            <a:r>
              <a:rPr lang="ko-KR" altLang="en-US" dirty="0" err="1"/>
              <a:t>집합소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복제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이미 </a:t>
            </a:r>
            <a:r>
              <a:rPr lang="ko-KR" altLang="en-US" dirty="0" err="1"/>
              <a:t>리포가</a:t>
            </a:r>
            <a:r>
              <a:rPr lang="ko-KR" altLang="en-US" dirty="0"/>
              <a:t> 있는 경우</a:t>
            </a:r>
            <a:r>
              <a:rPr lang="en-US" altLang="ko-KR" dirty="0"/>
              <a:t>,</a:t>
            </a:r>
            <a:r>
              <a:rPr lang="ko-KR" altLang="en-US" dirty="0"/>
              <a:t> 최신버전으로 업데이트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리포에</a:t>
            </a:r>
            <a:r>
              <a:rPr lang="ko-KR" altLang="en-US" dirty="0"/>
              <a:t> 필요한 파일 수정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Sublime text, visual studio code </a:t>
            </a:r>
            <a:r>
              <a:rPr lang="ko-KR" altLang="en-US" dirty="0"/>
              <a:t>등 </a:t>
            </a:r>
            <a:r>
              <a:rPr lang="en-US" altLang="ko-KR" dirty="0"/>
              <a:t>text editor 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Stage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  <a:r>
              <a:rPr lang="mr-IN" altLang="ko-KR" dirty="0"/>
              <a:t>–</a:t>
            </a:r>
            <a:r>
              <a:rPr lang="en-US" altLang="ko-KR" dirty="0"/>
              <a:t> m “</a:t>
            </a:r>
            <a:r>
              <a:rPr lang="ko-KR" altLang="en-US" dirty="0"/>
              <a:t>오류 </a:t>
            </a:r>
            <a:r>
              <a:rPr lang="ko-KR" altLang="en-US" dirty="0" err="1"/>
              <a:t>수정본</a:t>
            </a:r>
            <a:r>
              <a:rPr lang="ko-KR" altLang="en-US" dirty="0"/>
              <a:t> </a:t>
            </a:r>
            <a:r>
              <a:rPr lang="en-US" altLang="ko-KR" dirty="0"/>
              <a:t>1”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push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5155987"/>
            <a:ext cx="8928992" cy="1585380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989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434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3" r:id="rId7"/>
    <p:sldLayoutId id="214748368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/>
              <a:t>Git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 툴의 변천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2" y="1882358"/>
            <a:ext cx="8036495" cy="336344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C2DDC17-9B3D-491C-BFE6-384679B6E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Repository - SVN vs Git</a:t>
            </a:r>
            <a:endParaRPr lang="ko-KR" altLang="en-US" dirty="0"/>
          </a:p>
        </p:txBody>
      </p:sp>
      <p:pic>
        <p:nvPicPr>
          <p:cNvPr id="2050" name="Picture 2" descr="ë²ì  ê´ë¦¬ í´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0" y="1121474"/>
            <a:ext cx="7462041" cy="46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A804419-C7D9-4EF6-B16F-BDB0AC6F8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SVN</a:t>
            </a:r>
            <a:r>
              <a:rPr lang="ko-KR" altLang="en-US" dirty="0"/>
              <a:t> 파일 관리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파일과</a:t>
            </a:r>
            <a:r>
              <a:rPr lang="en-US" altLang="ko-KR" dirty="0"/>
              <a:t>, </a:t>
            </a:r>
            <a:r>
              <a:rPr lang="ko-KR" altLang="en-US" dirty="0"/>
              <a:t>파일의 변경 기록을 시간 순서대로 보관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가져올 때</a:t>
            </a:r>
            <a:r>
              <a:rPr lang="en-US" altLang="ko-KR" dirty="0"/>
              <a:t>, </a:t>
            </a:r>
            <a:r>
              <a:rPr lang="ko-KR" altLang="en-US" dirty="0"/>
              <a:t>원본 파일과 변경 내역을 전부 </a:t>
            </a:r>
            <a:r>
              <a:rPr lang="ko-KR" altLang="en-US" dirty="0" err="1"/>
              <a:t>읽어옴</a:t>
            </a:r>
            <a:endParaRPr lang="ko-KR" altLang="en-US" dirty="0"/>
          </a:p>
        </p:txBody>
      </p:sp>
      <p:pic>
        <p:nvPicPr>
          <p:cNvPr id="3074" name="Picture 2" descr="Storing data as changes to a base version of each file.">
            <a:extLst>
              <a:ext uri="{FF2B5EF4-FFF2-40B4-BE49-F238E27FC236}">
                <a16:creationId xmlns:a16="http://schemas.microsoft.com/office/drawing/2014/main" xmlns="" id="{85406861-1B4D-4E17-8F0A-F4E70EF4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9707"/>
            <a:ext cx="8382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파일 관리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파일이 변경되는 순간</a:t>
            </a:r>
            <a:r>
              <a:rPr lang="en-US" altLang="ko-KR" dirty="0"/>
              <a:t>, </a:t>
            </a:r>
            <a:r>
              <a:rPr lang="ko-KR" altLang="en-US" dirty="0"/>
              <a:t>파일의 스냅샷을 저장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변경된 파일은 새로운 파일로 저장하고</a:t>
            </a:r>
            <a:r>
              <a:rPr lang="en-US" altLang="ko-KR" dirty="0"/>
              <a:t>, </a:t>
            </a:r>
            <a:r>
              <a:rPr lang="ko-KR" altLang="en-US" dirty="0"/>
              <a:t>변경되지 않은 파일은 이전의 링크를 저장</a:t>
            </a:r>
          </a:p>
        </p:txBody>
      </p:sp>
      <p:pic>
        <p:nvPicPr>
          <p:cNvPr id="4098" name="Picture 2" descr="ìê°ìì¼ë¡ íë¡ì í¸ì ì¤ëì·ì ì ì¥.">
            <a:extLst>
              <a:ext uri="{FF2B5EF4-FFF2-40B4-BE49-F238E27FC236}">
                <a16:creationId xmlns:a16="http://schemas.microsoft.com/office/drawing/2014/main" xmlns="" id="{6540E4BD-E362-4A4D-847A-EC253271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3506"/>
            <a:ext cx="838200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</a:t>
            </a:r>
            <a:r>
              <a:rPr kumimoji="1" lang="en-US" altLang="ko-KR" dirty="0"/>
              <a:t> Workflow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9310" y="3064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8" y="1064612"/>
            <a:ext cx="8410471" cy="4738933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72E2D65-6988-41A9-8EDE-99B3670A48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6EB5CF6E-98B7-4987-8469-BCB907F236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kumimoji="1" lang="en-US" altLang="ko-KR" sz="2400" dirty="0"/>
              <a:t>Linux </a:t>
            </a:r>
          </a:p>
          <a:p>
            <a:pPr lvl="1"/>
            <a:r>
              <a:rPr kumimoji="1" lang="en-US" altLang="ko-KR" sz="2000" dirty="0" err="1"/>
              <a:t>sudo</a:t>
            </a:r>
            <a:r>
              <a:rPr kumimoji="1" lang="en-US" altLang="ko-KR" sz="2000" dirty="0"/>
              <a:t> apt-get install git</a:t>
            </a:r>
          </a:p>
          <a:p>
            <a:r>
              <a:rPr kumimoji="1" lang="en-US" altLang="ko-KR" sz="2400" dirty="0"/>
              <a:t>Mac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https://git-scm.com/download/mac</a:t>
            </a:r>
            <a:endParaRPr kumimoji="1" lang="en-US" altLang="ko-KR" sz="2000" dirty="0"/>
          </a:p>
          <a:p>
            <a:r>
              <a:rPr kumimoji="1" lang="en-US" altLang="ko-KR" sz="2400" dirty="0"/>
              <a:t>Windows</a:t>
            </a:r>
          </a:p>
          <a:p>
            <a:pPr lvl="1"/>
            <a:r>
              <a:rPr kumimoji="1" lang="en-US" altLang="ko-KR" sz="2000" dirty="0">
                <a:hlinkClick r:id="rId3"/>
              </a:rPr>
              <a:t>https://git-scm.com/download/win</a:t>
            </a:r>
            <a:endParaRPr kumimoji="1" lang="en-US" altLang="ko-KR" sz="20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7253511F-B5F3-4DA3-B335-D9CA96150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>
          <a:xfrm>
            <a:off x="107504" y="2435192"/>
            <a:ext cx="8928992" cy="4306175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&lt;</a:t>
            </a:r>
            <a:r>
              <a:rPr lang="en-US" altLang="ko-KR" dirty="0" err="1"/>
              <a:t>config</a:t>
            </a:r>
            <a:r>
              <a:rPr lang="en-US" altLang="ko-KR" dirty="0"/>
              <a:t> location&gt; &lt;</a:t>
            </a:r>
            <a:r>
              <a:rPr lang="ko-KR" altLang="en-US" dirty="0"/>
              <a:t>인자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 err="1"/>
              <a:t>Config</a:t>
            </a:r>
            <a:r>
              <a:rPr lang="en-US" altLang="ko-KR" dirty="0"/>
              <a:t> location</a:t>
            </a:r>
          </a:p>
          <a:p>
            <a:pPr lvl="2"/>
            <a:r>
              <a:rPr lang="en-US" altLang="ko-KR" dirty="0"/>
              <a:t>--global : </a:t>
            </a:r>
            <a:r>
              <a:rPr lang="ko-KR" altLang="en-US" dirty="0"/>
              <a:t>현재 사용자의 전역 설정</a:t>
            </a:r>
            <a:endParaRPr lang="en-US" altLang="ko-KR" dirty="0"/>
          </a:p>
          <a:p>
            <a:pPr lvl="2"/>
            <a:r>
              <a:rPr lang="en-US" altLang="ko-KR" dirty="0"/>
              <a:t>--system : </a:t>
            </a:r>
            <a:r>
              <a:rPr lang="ko-KR" altLang="en-US" dirty="0"/>
              <a:t>사용 시스템의 전역 설정</a:t>
            </a:r>
            <a:endParaRPr lang="en-US" altLang="ko-KR" dirty="0"/>
          </a:p>
          <a:p>
            <a:pPr lvl="2"/>
            <a:r>
              <a:rPr lang="en-US" altLang="ko-KR" dirty="0"/>
              <a:t>--local : </a:t>
            </a:r>
            <a:r>
              <a:rPr lang="ko-KR" altLang="en-US" dirty="0"/>
              <a:t>특정 레포지토리에 대해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인자</a:t>
            </a:r>
            <a:endParaRPr lang="en-US" altLang="ko-KR" dirty="0"/>
          </a:p>
          <a:p>
            <a:pPr lvl="2"/>
            <a:r>
              <a:rPr lang="en-US" altLang="ko-KR" dirty="0"/>
              <a:t>user.name : </a:t>
            </a:r>
            <a:r>
              <a:rPr lang="ko-KR" altLang="en-US" dirty="0"/>
              <a:t>사용자 이름</a:t>
            </a:r>
            <a:endParaRPr lang="en-US" altLang="ko-KR" dirty="0"/>
          </a:p>
          <a:p>
            <a:pPr lvl="2"/>
            <a:r>
              <a:rPr lang="en-US" altLang="ko-KR" dirty="0" err="1"/>
              <a:t>user.email</a:t>
            </a:r>
            <a:r>
              <a:rPr lang="en-US" altLang="ko-KR" dirty="0"/>
              <a:t> : </a:t>
            </a:r>
            <a:r>
              <a:rPr lang="ko-KR" altLang="en-US" dirty="0"/>
              <a:t>사용자 이메일 주소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pPr lvl="2"/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6299"/>
            <a:ext cx="5715000" cy="66040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D3EF71EF-DBB2-4241-A88B-5A1017CA2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9975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47F0A4B-36E6-4A6F-9DBE-E113F22B2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cycle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AC7395D-30E8-4452-9896-E7DDCD4F0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 가지 상태</a:t>
            </a:r>
            <a:endParaRPr lang="en-US" altLang="ko-KR" dirty="0"/>
          </a:p>
          <a:p>
            <a:pPr lvl="1"/>
            <a:r>
              <a:rPr lang="en-US" altLang="ko-KR" dirty="0"/>
              <a:t>Modified : </a:t>
            </a:r>
            <a:r>
              <a:rPr lang="ko-KR" altLang="en-US" dirty="0"/>
              <a:t>파일이 수정되었으나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되지 않음</a:t>
            </a:r>
            <a:endParaRPr lang="en-US" altLang="ko-KR" dirty="0"/>
          </a:p>
          <a:p>
            <a:pPr lvl="1"/>
            <a:r>
              <a:rPr lang="en-US" altLang="ko-KR" u="sng" dirty="0"/>
              <a:t>Staged</a:t>
            </a:r>
            <a:r>
              <a:rPr lang="ko-KR" altLang="en-US" u="sng" dirty="0"/>
              <a:t> </a:t>
            </a:r>
            <a:r>
              <a:rPr lang="en-US" altLang="ko-KR" u="sng" dirty="0"/>
              <a:t>:</a:t>
            </a:r>
            <a:r>
              <a:rPr lang="ko-KR" altLang="en-US" u="sng" dirty="0"/>
              <a:t> 현재 수정한 파일을 곧 </a:t>
            </a:r>
            <a:r>
              <a:rPr lang="en-US" altLang="ko-KR" u="sng" dirty="0"/>
              <a:t>commit</a:t>
            </a:r>
            <a:r>
              <a:rPr lang="ko-KR" altLang="en-US" u="sng" dirty="0"/>
              <a:t>할 것이라고 표시</a:t>
            </a:r>
            <a:r>
              <a:rPr lang="en-US" altLang="ko-KR" u="sng" dirty="0"/>
              <a:t>(</a:t>
            </a:r>
            <a:r>
              <a:rPr lang="ko-KR" altLang="en-US" u="sng" dirty="0"/>
              <a:t>실제로 </a:t>
            </a:r>
            <a:r>
              <a:rPr lang="en-US" altLang="ko-KR" u="sng" dirty="0"/>
              <a:t>commit </a:t>
            </a:r>
            <a:r>
              <a:rPr lang="ko-KR" altLang="en-US" u="sng" dirty="0"/>
              <a:t>되지는 않음</a:t>
            </a:r>
            <a:r>
              <a:rPr lang="en-US" altLang="ko-KR" u="sng" dirty="0"/>
              <a:t>)</a:t>
            </a:r>
          </a:p>
          <a:p>
            <a:pPr lvl="1"/>
            <a:r>
              <a:rPr lang="en-US" altLang="ko-KR" dirty="0"/>
              <a:t>Committed :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변경 사항이 안전하게 저장됨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 descr="https://git-scm.com/figures/18333fig02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72" y="950673"/>
            <a:ext cx="6338888" cy="40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 프로젝터 폴더를 로컬 </a:t>
            </a:r>
            <a:r>
              <a:rPr lang="en-US" altLang="ko-KR" dirty="0"/>
              <a:t>repository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en-US" altLang="ko-KR" dirty="0"/>
              <a:t>.git</a:t>
            </a:r>
            <a:r>
              <a:rPr lang="ko-KR" altLang="en-US" dirty="0"/>
              <a:t>이라는</a:t>
            </a:r>
            <a:r>
              <a:rPr lang="en-US" altLang="ko-KR" dirty="0"/>
              <a:t>, git </a:t>
            </a:r>
            <a:r>
              <a:rPr lang="ko-KR" altLang="en-US" dirty="0"/>
              <a:t>관련 데이터가 기록된 폴더 생성됨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A4FE82F-EFFA-4465-A8E2-3F0613CD6C86}"/>
              </a:ext>
            </a:extLst>
          </p:cNvPr>
          <p:cNvGrpSpPr/>
          <p:nvPr/>
        </p:nvGrpSpPr>
        <p:grpSpPr>
          <a:xfrm>
            <a:off x="1094090" y="2384304"/>
            <a:ext cx="6955820" cy="2468492"/>
            <a:chOff x="0" y="3159424"/>
            <a:chExt cx="9144000" cy="32450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BB76F23B-C923-4D35-82C1-4576D82B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59424"/>
              <a:ext cx="9144000" cy="5391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5DDA6BBC-DE6F-4125-9474-1776512B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728022"/>
              <a:ext cx="6491634" cy="267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22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256528"/>
            <a:ext cx="580269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Version Control Tool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상태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ko-KR" altLang="en-US" dirty="0"/>
              <a:t>현재 상태 확인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E620A74-CDB0-4891-A76D-CB8922A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658045"/>
            <a:ext cx="7905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add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E36B9A3-61F4-4369-9F66-B1CA86770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BF1AAD5-E7A8-4E54-AF04-FDE59F31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281933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Modified(</a:t>
            </a:r>
            <a:r>
              <a:rPr lang="en-US" altLang="ko-KR" dirty="0" err="1"/>
              <a:t>Unstaged</a:t>
            </a:r>
            <a:r>
              <a:rPr lang="en-US" altLang="ko-KR" dirty="0"/>
              <a:t>) </a:t>
            </a:r>
            <a:r>
              <a:rPr lang="ko-KR" altLang="en-US" dirty="0"/>
              <a:t>상태인 파일만 표시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90845CA-227A-4449-8042-2BDEB0F4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912032"/>
            <a:ext cx="57721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diff --staged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Staged </a:t>
            </a:r>
            <a:r>
              <a:rPr lang="ko-KR" altLang="en-US" dirty="0"/>
              <a:t>상태인 파일을 비교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F1B7E6-3573-4424-8764-82993E07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103602"/>
            <a:ext cx="6245475" cy="4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에 저장된 작업을 취소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2D2EDCF-8EA0-48AF-8C73-ABF09700A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F09B1C-C242-4C42-96B9-A082F0E4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80573"/>
            <a:ext cx="4876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E7875AA-DD6A-4F57-A770-08A2B0FC2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75A0FC-1DF2-404E-BC82-5339BC905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F64FB0-4112-4963-B320-628259871B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과정의 파일을 </a:t>
            </a:r>
            <a:r>
              <a:rPr lang="en-US" altLang="ko-KR" dirty="0" err="1"/>
              <a:t>commited</a:t>
            </a:r>
            <a:r>
              <a:rPr lang="en-US" altLang="ko-KR" dirty="0"/>
              <a:t> </a:t>
            </a:r>
            <a:r>
              <a:rPr lang="ko-KR" altLang="en-US" dirty="0"/>
              <a:t>상태로 변경</a:t>
            </a:r>
            <a:r>
              <a:rPr lang="en-US" altLang="ko-KR" dirty="0"/>
              <a:t>, snapshot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C62953-EE5D-4374-8F5D-5B8222E8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95319"/>
            <a:ext cx="7557025" cy="31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commit -a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 과정을 뛰어넘고 바로 </a:t>
            </a:r>
            <a:r>
              <a:rPr lang="en-US" altLang="ko-KR" dirty="0"/>
              <a:t>commit </a:t>
            </a:r>
            <a:r>
              <a:rPr lang="ko-KR" altLang="en-US" dirty="0"/>
              <a:t>실행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46CC60A-BA63-4AAE-A7FE-259BDD77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04012"/>
            <a:ext cx="7029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 --amend</a:t>
            </a:r>
          </a:p>
          <a:p>
            <a:pPr lvl="1"/>
            <a:r>
              <a:rPr lang="ko-KR" altLang="en-US" dirty="0"/>
              <a:t>마지막 </a:t>
            </a:r>
            <a:r>
              <a:rPr lang="en-US" altLang="ko-KR" dirty="0"/>
              <a:t>commit</a:t>
            </a:r>
            <a:r>
              <a:rPr lang="ko-KR" altLang="en-US" dirty="0"/>
              <a:t>을 수정하고 다시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E005E4-8920-44D2-9828-AE8F3480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2201011"/>
            <a:ext cx="7557025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134832-303B-4B9E-935F-21E7737D95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에서 관리하지 않아도 되는 파일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포맷</a:t>
            </a:r>
            <a:endParaRPr lang="en-US" altLang="ko-KR" dirty="0"/>
          </a:p>
          <a:p>
            <a:pPr lvl="1"/>
            <a:r>
              <a:rPr lang="ko-KR" altLang="en-US" dirty="0"/>
              <a:t>아무것도 없는 라인이나</a:t>
            </a:r>
            <a:r>
              <a:rPr lang="en-US" altLang="ko-KR" dirty="0"/>
              <a:t>, `#`</a:t>
            </a:r>
            <a:r>
              <a:rPr lang="ko-KR" altLang="en-US" dirty="0"/>
              <a:t>로 시작하는 라인은 무시한다</a:t>
            </a:r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Glob </a:t>
            </a:r>
            <a:r>
              <a:rPr lang="ko-KR" altLang="en-US" dirty="0"/>
              <a:t>패턴</a:t>
            </a:r>
            <a:r>
              <a:rPr lang="en-US" altLang="ko-KR" dirty="0"/>
              <a:t>(</a:t>
            </a:r>
            <a:r>
              <a:rPr lang="ko-KR" altLang="en-US" dirty="0"/>
              <a:t>정규표현식</a:t>
            </a:r>
            <a:r>
              <a:rPr lang="en-US" altLang="ko-KR" dirty="0"/>
              <a:t>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슬래시</a:t>
            </a:r>
            <a:r>
              <a:rPr lang="en-US" altLang="ko-KR" dirty="0"/>
              <a:t>(/)</a:t>
            </a:r>
            <a:r>
              <a:rPr lang="ko-KR" altLang="en-US" dirty="0"/>
              <a:t>로 시작하면 하위 디렉토리에 적용되지</a:t>
            </a:r>
            <a:r>
              <a:rPr lang="en-US" altLang="ko-KR" dirty="0"/>
              <a:t>(</a:t>
            </a:r>
            <a:r>
              <a:rPr lang="en-US" altLang="ko-KR" dirty="0" err="1"/>
              <a:t>Recursivity</a:t>
            </a:r>
            <a:r>
              <a:rPr lang="en-US" altLang="ko-KR" dirty="0"/>
              <a:t>)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디렉토리는 슬래시</a:t>
            </a:r>
            <a:r>
              <a:rPr lang="en-US" altLang="ko-KR" dirty="0"/>
              <a:t>(/)</a:t>
            </a:r>
            <a:r>
              <a:rPr lang="ko-KR" altLang="en-US" dirty="0"/>
              <a:t>를 끝에 사용하는 것으로 표현한다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느낌표</a:t>
            </a:r>
            <a:r>
              <a:rPr lang="en-US" altLang="ko-KR" dirty="0"/>
              <a:t>(!)</a:t>
            </a:r>
            <a:r>
              <a:rPr lang="ko-KR" altLang="en-US" dirty="0"/>
              <a:t>로 시작하는 패턴의 파일은 무시하지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68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811692DB-D466-46DE-95A8-0B708C09DA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12111" y="967148"/>
            <a:ext cx="5719777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A9082AD-CABB-4427-A926-34CBEF23C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BC57D8D-9D55-44BB-88BE-881C7AB70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형상관리도구</a:t>
            </a:r>
          </a:p>
        </p:txBody>
      </p:sp>
      <p:pic>
        <p:nvPicPr>
          <p:cNvPr id="1026" name="Picture 2" descr="http://www.sw-eng.kr/common/attachfile/FileDown.do?fileId=00000000000000034132">
            <a:extLst>
              <a:ext uri="{FF2B5EF4-FFF2-40B4-BE49-F238E27FC236}">
                <a16:creationId xmlns:a16="http://schemas.microsoft.com/office/drawing/2014/main" xmlns="" id="{29733CC8-7E65-4C44-8D03-D2AE0E578B8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" y="1521846"/>
            <a:ext cx="6960381" cy="4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F8D2E66-DB79-4E09-BB26-5B1023EF7E7C}"/>
              </a:ext>
            </a:extLst>
          </p:cNvPr>
          <p:cNvSpPr/>
          <p:nvPr/>
        </p:nvSpPr>
        <p:spPr>
          <a:xfrm>
            <a:off x="7407627" y="6559791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출처 </a:t>
            </a:r>
            <a:r>
              <a:rPr lang="en-US" altLang="ko-KR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㈜한국정보컨설팅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58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8BC7E88C-F657-4897-B483-6DA8B3E4B4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37593159"/>
              </p:ext>
            </p:extLst>
          </p:nvPr>
        </p:nvGraphicFramePr>
        <p:xfrm>
          <a:off x="883071" y="1945664"/>
          <a:ext cx="752214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2143">
                  <a:extLst>
                    <a:ext uri="{9D8B030D-6E8A-4147-A177-3AD203B41FA5}">
                      <a16:colId xmlns:a16="http://schemas.microsoft.com/office/drawing/2014/main" xmlns="" val="23561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gitignore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 무시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윗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라인에서 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파일은 무시하게 했지만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new_file.txt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!new_file.txt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디렉토리에 있는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파일은 무시하고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하위디렉토리에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있는 파일은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/temp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build/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디렉토리에 있는 모든 파일 무시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build/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207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99B550C-A3E2-48B6-923B-D30C30CCB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2717E4F-2BAA-4006-A2ED-58BA841CB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B4CA7F50-BB57-44E6-A5B8-4F2369F850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78163" y="967148"/>
            <a:ext cx="5987672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27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Log &amp; Tag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7906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0014860-3ACE-43A0-8DEB-94ECB5B04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EDF33AE-FCB7-472D-939A-87CCAC6C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3589"/>
            <a:ext cx="7886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Lightweight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8A6BA6BF-BE4C-4748-9ADF-E66DCF01E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E149171-10CC-4C9F-A0C1-FAFDC4A4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554857"/>
            <a:ext cx="86963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Annotated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–a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B6512513-6939-44B7-846A-40F903CBF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6CB5E1-F0F8-4E0B-8ED0-3FB639D4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4114"/>
            <a:ext cx="8782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태그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show &lt;</a:t>
            </a:r>
            <a:r>
              <a:rPr lang="ko-KR" altLang="en-US" dirty="0" err="1"/>
              <a:t>태그명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868556AA-103A-4D2E-A2A3-E98D18AAF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CB1756-BA0F-498E-82A7-9E3B2383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74470"/>
            <a:ext cx="8058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err="1"/>
              <a:t>Github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4011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F8E9E3-E951-40C0-B9A5-60CAFBA17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459" y="2672580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2805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54837" y="2672582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8162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59" y="1094898"/>
            <a:ext cx="8719837" cy="1304925"/>
            <a:chOff x="234251" y="923448"/>
            <a:chExt cx="8675499" cy="1304925"/>
          </a:xfrm>
        </p:grpSpPr>
        <p:grpSp>
          <p:nvGrpSpPr>
            <p:cNvPr id="5" name="그룹 4"/>
            <p:cNvGrpSpPr/>
            <p:nvPr/>
          </p:nvGrpSpPr>
          <p:grpSpPr>
            <a:xfrm>
              <a:off x="717476" y="1100959"/>
              <a:ext cx="728163" cy="949902"/>
              <a:chOff x="671877" y="1278948"/>
              <a:chExt cx="1634578" cy="2132337"/>
            </a:xfrm>
          </p:grpSpPr>
          <p:pic>
            <p:nvPicPr>
              <p:cNvPr id="6" name="Picture 8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21" t="2905" r="24452" b="-567"/>
              <a:stretch/>
            </p:blipFill>
            <p:spPr bwMode="auto">
              <a:xfrm>
                <a:off x="671877" y="1278948"/>
                <a:ext cx="1634578" cy="165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4" t="33976" r="3997" b="38411"/>
              <a:stretch/>
            </p:blipFill>
            <p:spPr bwMode="auto">
              <a:xfrm>
                <a:off x="688116" y="2931103"/>
                <a:ext cx="1602101" cy="480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234251" y="923448"/>
              <a:ext cx="8675499" cy="1304925"/>
            </a:xfrm>
            <a:prstGeom prst="roundRect">
              <a:avLst>
                <a:gd name="adj" fmla="val 115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6098" y="1283522"/>
              <a:ext cx="6506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/>
                <a:t>Git</a:t>
              </a:r>
              <a:r>
                <a:rPr lang="en-US" altLang="ko-KR" sz="3200" b="1" dirty="0"/>
                <a:t> Project Web Hosting Service</a:t>
              </a:r>
              <a:endParaRPr lang="ko-KR" altLang="en-US" sz="3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2808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Online</a:t>
            </a:r>
          </a:p>
          <a:p>
            <a:pPr algn="ctr"/>
            <a:r>
              <a:rPr lang="en-US" altLang="ko-KR" b="1" dirty="0"/>
              <a:t>Repository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89593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 Project</a:t>
            </a:r>
          </a:p>
          <a:p>
            <a:pPr algn="ctr"/>
            <a:r>
              <a:rPr lang="en-US" altLang="ko-KR" b="1" dirty="0"/>
              <a:t>Participation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20186" y="4972049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Visual</a:t>
            </a:r>
          </a:p>
          <a:p>
            <a:pPr algn="ctr"/>
            <a:r>
              <a:rPr lang="en-US" altLang="ko-KR" b="1" dirty="0"/>
              <a:t>Interface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46971" y="4972048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Co-work</a:t>
            </a:r>
          </a:p>
          <a:p>
            <a:pPr algn="ctr"/>
            <a:r>
              <a:rPr lang="en-US" altLang="ko-KR" b="1" dirty="0"/>
              <a:t>with Users</a:t>
            </a:r>
          </a:p>
        </p:txBody>
      </p:sp>
      <p:pic>
        <p:nvPicPr>
          <p:cNvPr id="21" name="Picture 2" descr="Visual interfa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7978"/>
            <a:ext cx="1346996" cy="13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pository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7" y="2997978"/>
            <a:ext cx="1420047" cy="14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pen Sour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03" y="3030926"/>
            <a:ext cx="1281100" cy="12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work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6917" y="2992347"/>
            <a:ext cx="1285082" cy="12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D0B87AC3-FEC3-455A-BC8A-D6C173D0F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2A42331-3E77-47C4-A068-2BDD8CBFA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A51DAA6-966B-4ABE-8E38-7987892B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Github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D300202-CFFE-4E73-A5CC-F7502FABF5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0" dirty="0"/>
              <a:t>프로그래머를 위한 대규모 커뮤니티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작업중인 내용을 살펴보고 코드를 쉽게 읽고 제안이나 변경</a:t>
            </a:r>
            <a:r>
              <a:rPr lang="en-US" altLang="ko-KR" b="0" dirty="0"/>
              <a:t> </a:t>
            </a:r>
            <a:r>
              <a:rPr lang="ko-KR" altLang="en-US" b="0" dirty="0"/>
              <a:t>가능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간단한 협업 기능 제공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다른 사람들의 코드에 대한 변경 사항을 쉽게 </a:t>
            </a:r>
            <a:r>
              <a:rPr lang="ko-KR" altLang="en-US" dirty="0"/>
              <a:t>제안</a:t>
            </a:r>
            <a:endParaRPr lang="en-US" altLang="ko-KR" dirty="0"/>
          </a:p>
          <a:p>
            <a:pPr lvl="1"/>
            <a:r>
              <a:rPr lang="en-US" altLang="ko-KR" b="0" dirty="0"/>
              <a:t>Public repository</a:t>
            </a:r>
            <a:r>
              <a:rPr lang="ko-KR" altLang="en-US" b="0" dirty="0"/>
              <a:t>를 만들 경우 모르는 사람으로부터 피드백 가능</a:t>
            </a:r>
            <a:endParaRPr lang="en-US" altLang="ko-KR" b="0" dirty="0"/>
          </a:p>
          <a:p>
            <a:pPr marL="288000" lvl="1" indent="0">
              <a:buNone/>
            </a:pPr>
            <a:endParaRPr lang="en-US" altLang="ko-KR" b="0" dirty="0"/>
          </a:p>
          <a:p>
            <a:r>
              <a:rPr lang="ko-KR" altLang="en-US" b="0" dirty="0"/>
              <a:t>오픈 소스</a:t>
            </a:r>
            <a:endParaRPr lang="en-US" altLang="ko-KR" b="0" dirty="0"/>
          </a:p>
          <a:p>
            <a:pPr lvl="1"/>
            <a:r>
              <a:rPr lang="ko-KR" altLang="en-US" dirty="0"/>
              <a:t>오픈 소스 프로젝트에 손쉽게 참여 가능</a:t>
            </a:r>
            <a:endParaRPr lang="en-US" altLang="ko-KR" b="0" dirty="0"/>
          </a:p>
          <a:p>
            <a:pPr lvl="1"/>
            <a:r>
              <a:rPr lang="ko-KR" altLang="en-US" dirty="0"/>
              <a:t>공개된 오픈 소스 코드에 쉽게 접근 가능</a:t>
            </a:r>
            <a:r>
              <a:rPr lang="en-US" altLang="ko-KR" dirty="0"/>
              <a:t> </a:t>
            </a:r>
            <a:r>
              <a:rPr lang="ko-KR" altLang="en-US" dirty="0"/>
              <a:t>및 오픈소스의 변경 기록 확인 가능 </a:t>
            </a:r>
            <a:endParaRPr lang="en-US" altLang="ko-KR" b="1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자신의 프로그래밍 포트폴리오 기능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별도의 </a:t>
            </a:r>
            <a:r>
              <a:rPr lang="en-US" altLang="ko-KR" b="0" dirty="0"/>
              <a:t>remote</a:t>
            </a:r>
            <a:r>
              <a:rPr lang="ko-KR" altLang="en-US" b="0" dirty="0"/>
              <a:t> </a:t>
            </a:r>
            <a:r>
              <a:rPr lang="en-US" altLang="ko-KR" b="0" dirty="0"/>
              <a:t>Git repository</a:t>
            </a:r>
            <a:r>
              <a:rPr lang="ko-KR" altLang="en-US" b="0" dirty="0"/>
              <a:t>를 설정할 필요 없음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1727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버전 관리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229A1BC-CC66-48DC-ABA1-43DBC60AC5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5008005"/>
            <a:ext cx="8928992" cy="1733362"/>
          </a:xfrm>
        </p:spPr>
        <p:txBody>
          <a:bodyPr/>
          <a:lstStyle/>
          <a:p>
            <a:r>
              <a:rPr lang="ko-KR" altLang="en-US" dirty="0"/>
              <a:t>협동 작업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코드의 변경 사항 보존</a:t>
            </a:r>
          </a:p>
        </p:txBody>
      </p:sp>
      <p:pic>
        <p:nvPicPr>
          <p:cNvPr id="1026" name="Picture 2" descr="version control syste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 bwMode="auto">
          <a:xfrm>
            <a:off x="2045912" y="714116"/>
            <a:ext cx="5052175" cy="42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3A7DA40C-EFA9-4DC3-949D-5E9C2D62E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471E601C-4AE8-454A-BD5D-41629C987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BB6CCD-5FD2-42B0-8CA5-AA3B4D6F9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profile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BD2A80E4-150E-4F8B-A5AD-AC6DC6E7AC4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2170" y="692150"/>
            <a:ext cx="747966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5" y="1113842"/>
            <a:ext cx="5077345" cy="4556096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75367DEB-357F-4EC5-B960-46BF0A36B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9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28" y="1100335"/>
            <a:ext cx="6633653" cy="517490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FC58828-2BBC-451D-AC70-49318B196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69" y="2382111"/>
            <a:ext cx="7911260" cy="2440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71999" y="4369870"/>
            <a:ext cx="1713298" cy="45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3305" y="2704699"/>
            <a:ext cx="1491916" cy="346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0C6D97FA-7AF3-460C-ACE2-B75BCAA95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2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1" y="1206118"/>
            <a:ext cx="5636281" cy="471526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594D952-7480-401C-B326-DBE7F1691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7" y="1159910"/>
            <a:ext cx="7227836" cy="51668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38975" y="2748513"/>
            <a:ext cx="1085850" cy="322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186A7E8-9379-4191-9383-F7738A0FB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clone &lt;URL&gt;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2A7356DF-80A7-4885-BF16-A06990867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441B89-7FD0-4225-BB9E-3C13D594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327415"/>
            <a:ext cx="4400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push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en-US" altLang="ko-KR" dirty="0"/>
              <a:t>commit</a:t>
            </a:r>
            <a:r>
              <a:rPr lang="ko-KR" altLang="en-US" dirty="0"/>
              <a:t>된 </a:t>
            </a:r>
            <a:r>
              <a:rPr lang="ko-KR" altLang="en-US" dirty="0" err="1"/>
              <a:t>변경점</a:t>
            </a:r>
            <a:r>
              <a:rPr lang="ko-KR" altLang="en-US" dirty="0"/>
              <a:t> 업로드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EC36B095-4EF0-4572-BD96-7859EFF3F6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FE41149-6A00-43CF-A034-57B12061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698256"/>
            <a:ext cx="7791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fetch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다운로드</a:t>
            </a:r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local repository</a:t>
            </a:r>
            <a:r>
              <a:rPr lang="ko-KR" altLang="en-US" dirty="0"/>
              <a:t>를 수정하지는 않은 상태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C071135-7D37-49E2-89BF-AF5336CF3038}"/>
              </a:ext>
            </a:extLst>
          </p:cNvPr>
          <p:cNvGrpSpPr/>
          <p:nvPr/>
        </p:nvGrpSpPr>
        <p:grpSpPr>
          <a:xfrm>
            <a:off x="1136989" y="2682037"/>
            <a:ext cx="6870023" cy="2414385"/>
            <a:chOff x="1136989" y="2682037"/>
            <a:chExt cx="6870023" cy="24143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1A0AB7A4-D745-48AE-9C8A-0688705A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989" y="2682037"/>
              <a:ext cx="6870023" cy="241438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BD4CB39F-F0C4-436A-8DB1-1DF737F2D355}"/>
                </a:ext>
              </a:extLst>
            </p:cNvPr>
            <p:cNvSpPr/>
            <p:nvPr/>
          </p:nvSpPr>
          <p:spPr>
            <a:xfrm>
              <a:off x="3245817" y="3433542"/>
              <a:ext cx="811455" cy="16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25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merge</a:t>
            </a:r>
          </a:p>
          <a:p>
            <a:pPr lvl="1"/>
            <a:r>
              <a:rPr lang="en-US" altLang="ko-KR" dirty="0"/>
              <a:t>Branch </a:t>
            </a:r>
            <a:r>
              <a:rPr lang="ko-KR" altLang="en-US" dirty="0"/>
              <a:t>병합 기능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로 받아온 파일을 적용시키는 기능도 수행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C49616-98EC-4DDD-8315-C8B7870F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39" y="2896755"/>
            <a:ext cx="6801323" cy="16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4CEC638-823E-41AA-BAF4-B9ACEC8BF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EC8C2B5B-843E-4935-8E2D-3F527F64F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xmlns="" id="{501D5E1F-509B-4184-9614-51522A2E8D7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협동 작업을 가능하게 하기 위해</a:t>
            </a:r>
            <a:endParaRPr lang="en-US" altLang="ko-KR" dirty="0"/>
          </a:p>
          <a:p>
            <a:pPr lvl="1"/>
            <a:r>
              <a:rPr lang="ko-KR" altLang="en-US" sz="1600" b="0" dirty="0"/>
              <a:t>대부분의 프로젝트는 팀 단위이기 때문에 전체 팀원이 하나의 소스를 가지고 효율적으로 작업할 수 있는 도구가 필요함</a:t>
            </a:r>
          </a:p>
          <a:p>
            <a:pPr lvl="1"/>
            <a:r>
              <a:rPr lang="ko-KR" altLang="en-US" sz="1600" b="0" dirty="0"/>
              <a:t>인터넷을 이용한 전세계 개발자들이 협업을 하여 개발하는 오픈 소스 프로젝트에 필수</a:t>
            </a:r>
            <a:endParaRPr lang="en-US" altLang="ko-KR" sz="1600" b="0" dirty="0"/>
          </a:p>
          <a:p>
            <a:pPr lvl="1"/>
            <a:endParaRPr lang="ko-KR" altLang="en-US" sz="1600" b="0" dirty="0"/>
          </a:p>
          <a:p>
            <a:endParaRPr lang="en-US" altLang="ko-KR" dirty="0"/>
          </a:p>
          <a:p>
            <a:r>
              <a:rPr lang="ko-KR" altLang="en-US" dirty="0"/>
              <a:t>개발 하는 동안 소스 코드의 변경 사항을 보존하기 위해</a:t>
            </a:r>
            <a:endParaRPr lang="ko-KR" altLang="en-US" b="0" dirty="0"/>
          </a:p>
          <a:p>
            <a:pPr lvl="1"/>
            <a:r>
              <a:rPr lang="ko-KR" altLang="en-US" sz="1600" dirty="0"/>
              <a:t>버그 및 문제점이 발생했을 때 추적에 유용</a:t>
            </a:r>
          </a:p>
          <a:p>
            <a:pPr lvl="1"/>
            <a:r>
              <a:rPr lang="ko-KR" altLang="en-US" sz="1600" dirty="0"/>
              <a:t>과거 특정 시점의 소스 파일 및 디렉토리의 내용을 손쉽게 확인 가능</a:t>
            </a:r>
          </a:p>
          <a:p>
            <a:pPr lvl="1"/>
            <a:r>
              <a:rPr lang="ko-KR" altLang="en-US" sz="1600" dirty="0"/>
              <a:t>과거 특정 시점의 소스 파일로 손쉽게 되돌릴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1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pull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업데이트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와 </a:t>
            </a:r>
            <a:r>
              <a:rPr lang="en-US" altLang="ko-KR" dirty="0"/>
              <a:t>git merge </a:t>
            </a:r>
            <a:r>
              <a:rPr lang="ko-KR" altLang="en-US" dirty="0"/>
              <a:t>작업을 동시에 수행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9D03D0-E676-4379-8CA7-0052926F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431212"/>
            <a:ext cx="7048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Branch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04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Collision issue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r>
              <a:rPr lang="en-US" altLang="ko-KR" dirty="0"/>
              <a:t>version</a:t>
            </a:r>
            <a:r>
              <a:rPr lang="ko-KR" altLang="en-US" dirty="0"/>
              <a:t>과 현재 </a:t>
            </a:r>
            <a:r>
              <a:rPr lang="en-US" altLang="ko-KR" dirty="0"/>
              <a:t>commit</a:t>
            </a:r>
            <a:r>
              <a:rPr lang="ko-KR" altLang="en-US" dirty="0"/>
              <a:t>할 파일이 충돌하는 경우 </a:t>
            </a:r>
            <a:r>
              <a:rPr lang="en-US" altLang="ko-KR" dirty="0"/>
              <a:t>push </a:t>
            </a:r>
            <a:r>
              <a:rPr lang="ko-KR" altLang="en-US" dirty="0"/>
              <a:t>불가능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62DC491F-5D42-40C2-A6CE-91A70475B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578239A-84EB-4752-AF06-5F19BA01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601904"/>
            <a:ext cx="8439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392597F-1714-4BD2-8A67-6EC63C1E4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57107F-DECD-4B52-9E2B-5A48C8FF6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171C959-D84E-4EEA-80E8-C8717A7AE5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분산 작업 중에는 코드를 여러 개로 복사해야 하는 일이 자주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코드를 통째로 복사하고 난 후</a:t>
            </a:r>
            <a:r>
              <a:rPr lang="en-US" altLang="ko-KR" dirty="0"/>
              <a:t>, </a:t>
            </a:r>
            <a:r>
              <a:rPr lang="ko-KR" altLang="en-US" dirty="0"/>
              <a:t>원래 코드와의 충돌여부와는 상관없이 독립적으로 개발을 진행할 수 있는데</a:t>
            </a:r>
            <a:r>
              <a:rPr lang="en-US" altLang="ko-KR" dirty="0"/>
              <a:t>, </a:t>
            </a:r>
            <a:r>
              <a:rPr lang="ko-KR" altLang="en-US" dirty="0"/>
              <a:t>이렇게 독립적으로 개발하는 것이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독립적으로 코드 개발 후</a:t>
            </a:r>
            <a:r>
              <a:rPr lang="en-US" altLang="ko-KR" dirty="0"/>
              <a:t>, merge</a:t>
            </a:r>
            <a:r>
              <a:rPr lang="ko-KR" altLang="en-US" dirty="0"/>
              <a:t>를 통해 </a:t>
            </a:r>
            <a:r>
              <a:rPr lang="en-US" altLang="ko-KR" dirty="0"/>
              <a:t>branch</a:t>
            </a:r>
            <a:r>
              <a:rPr lang="ko-KR" altLang="en-US" dirty="0"/>
              <a:t>끼리 합병</a:t>
            </a:r>
          </a:p>
        </p:txBody>
      </p:sp>
      <p:pic>
        <p:nvPicPr>
          <p:cNvPr id="1026" name="Picture 2" descr="git Branchì ëí ì´ë¯¸ì§ ê²ìê²°ê³¼">
            <a:extLst>
              <a:ext uri="{FF2B5EF4-FFF2-40B4-BE49-F238E27FC236}">
                <a16:creationId xmlns:a16="http://schemas.microsoft.com/office/drawing/2014/main" xmlns="" id="{DAA163C5-1F5D-4BBF-821F-98293FE6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48" y="3144187"/>
            <a:ext cx="7076504" cy="308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89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360766" y="3897902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299F89C9-AE33-42AD-B769-15162FE00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04140DD-A1B2-41B6-B783-8107A397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77725"/>
            <a:ext cx="5238750" cy="4286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AAF8AF9-5EE7-4A3F-9763-53380FCAF196}"/>
              </a:ext>
            </a:extLst>
          </p:cNvPr>
          <p:cNvCxnSpPr>
            <a:cxnSpLocks/>
          </p:cNvCxnSpPr>
          <p:nvPr/>
        </p:nvCxnSpPr>
        <p:spPr>
          <a:xfrm flipV="1">
            <a:off x="1825604" y="4485692"/>
            <a:ext cx="4746018" cy="1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95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Branch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BAAC15-10E3-4E64-8DA8-A5BDF72341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3CD6A9-DD02-41E3-816D-C499107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857500"/>
            <a:ext cx="5219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checkout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90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261068" y="3878662"/>
              <a:ext cx="464838" cy="753628"/>
            </a:xfrm>
            <a:prstGeom prst="line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725906" y="4470656"/>
            <a:ext cx="484571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008CB82A-419F-4552-806E-7D9786CDE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79EC05C-67E4-4D52-8105-19E029D7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80316"/>
            <a:ext cx="5924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1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push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4" y="3962086"/>
            <a:ext cx="7997670" cy="154845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4E8B0D3-3AA3-41AA-88BB-812AF45D2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94206F-942E-4989-82BB-2D0405AE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4" y="1031254"/>
            <a:ext cx="7905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merge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117309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4474026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210068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5561759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121078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4477795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폭발 2 21"/>
          <p:cNvSpPr/>
          <p:nvPr/>
        </p:nvSpPr>
        <p:spPr>
          <a:xfrm>
            <a:off x="5049513" y="4719818"/>
            <a:ext cx="715686" cy="697499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4EF47601-9988-4149-A8B4-C8FEFA193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C0C88EB-490D-4E35-B95A-A381AA0C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00107"/>
            <a:ext cx="50006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3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mergetool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810643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5167360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903402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6255093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814412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5171129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740F63CB-E975-48EF-9E78-06C37589D0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40A070B-B068-463E-B2ED-8ECE7C2F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88430"/>
            <a:ext cx="5105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각 파일 또는 프로젝트를 이전 상태로 복원 가능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시간에 따른 수정 내용 비교 기능</a:t>
            </a:r>
          </a:p>
        </p:txBody>
      </p:sp>
      <p:pic>
        <p:nvPicPr>
          <p:cNvPr id="2050" name="Picture 2" descr="ë¡ì»¬ ë²ì  ê´ë¦¬">
            <a:extLst>
              <a:ext uri="{FF2B5EF4-FFF2-40B4-BE49-F238E27FC236}">
                <a16:creationId xmlns:a16="http://schemas.microsoft.com/office/drawing/2014/main" xmlns="" id="{58D7C487-CE15-4FC4-801D-9EC5F4C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0" y="864266"/>
            <a:ext cx="4731421" cy="40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delete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r>
              <a:rPr lang="ko-KR" altLang="en-US" dirty="0"/>
              <a:t> </a:t>
            </a:r>
            <a:r>
              <a:rPr lang="en-US" altLang="ko-KR" dirty="0"/>
              <a:t>–d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E46ABE0E-6DC1-4FF4-AB36-EE1B16F06B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E96C9F-8DAF-49A1-88A3-BFC38C11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98818"/>
            <a:ext cx="5867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4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Fork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51870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4DD86559-02A8-4625-9C33-230BA3D137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8FCE8AA-FE6C-4573-960D-80A448F94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7A69A9-4CC8-4B5D-AA28-0D9ECCBA9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의 소유 권한이 없을 경우</a:t>
            </a:r>
            <a:r>
              <a:rPr lang="en-US" altLang="ko-KR" dirty="0"/>
              <a:t>, </a:t>
            </a:r>
            <a:r>
              <a:rPr lang="ko-KR" altLang="en-US" dirty="0"/>
              <a:t>직접적으로 </a:t>
            </a:r>
            <a:r>
              <a:rPr lang="en-US" altLang="ko-KR" dirty="0"/>
              <a:t>push</a:t>
            </a:r>
            <a:r>
              <a:rPr lang="ko-KR" altLang="en-US" dirty="0"/>
              <a:t>하거나 </a:t>
            </a:r>
            <a:r>
              <a:rPr lang="en-US" altLang="ko-KR" dirty="0"/>
              <a:t>pull</a:t>
            </a:r>
            <a:r>
              <a:rPr lang="ko-KR" altLang="en-US" dirty="0"/>
              <a:t>작업이 불가능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Fork</a:t>
            </a:r>
          </a:p>
          <a:p>
            <a:pPr lvl="1"/>
            <a:r>
              <a:rPr lang="ko-KR" altLang="en-US" dirty="0"/>
              <a:t>다른 사람의 </a:t>
            </a:r>
            <a:r>
              <a:rPr lang="en-US" altLang="ko-KR" dirty="0"/>
              <a:t>repository</a:t>
            </a:r>
            <a:r>
              <a:rPr lang="ko-KR" altLang="en-US" dirty="0"/>
              <a:t>를 복제해서 새로운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개인이 소유한 </a:t>
            </a:r>
            <a:r>
              <a:rPr lang="en-US" altLang="ko-KR" dirty="0"/>
              <a:t>repository</a:t>
            </a:r>
            <a:r>
              <a:rPr lang="ko-KR" altLang="en-US" dirty="0"/>
              <a:t>를 수정 후</a:t>
            </a:r>
            <a:r>
              <a:rPr lang="en-US" altLang="ko-KR" dirty="0"/>
              <a:t>, pull request</a:t>
            </a:r>
            <a:r>
              <a:rPr lang="ko-KR" altLang="en-US" dirty="0"/>
              <a:t>를 보내서 원본 </a:t>
            </a:r>
            <a:r>
              <a:rPr lang="en-US" altLang="ko-KR" dirty="0"/>
              <a:t>repository</a:t>
            </a:r>
            <a:r>
              <a:rPr lang="ko-KR" altLang="en-US" dirty="0"/>
              <a:t>에 반영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F36C73-CA0F-47FB-A7F6-A28DB06B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769689"/>
            <a:ext cx="6245475" cy="3559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B9EB03D-DE47-4BE4-8173-0071E946851C}"/>
              </a:ext>
            </a:extLst>
          </p:cNvPr>
          <p:cNvSpPr/>
          <p:nvPr/>
        </p:nvSpPr>
        <p:spPr>
          <a:xfrm>
            <a:off x="6921584" y="2815867"/>
            <a:ext cx="611619" cy="266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5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9DBB7708-77DC-4550-A06B-15DBBBC5C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74EEE9-25A5-47FE-BC47-67964A3EC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F86CC1C-5E69-4C1D-AA3E-C8A13450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06589"/>
            <a:ext cx="8312727" cy="3366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D78FCB9-3CAA-41E0-93D2-F35DC92A7D56}"/>
              </a:ext>
            </a:extLst>
          </p:cNvPr>
          <p:cNvSpPr/>
          <p:nvPr/>
        </p:nvSpPr>
        <p:spPr>
          <a:xfrm>
            <a:off x="308837" y="4069383"/>
            <a:ext cx="1162681" cy="55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F9B127F-9D3F-4D18-8177-0443ECE66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FDF612-5E8C-4669-BB71-B747CB7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9207F7C8-A938-43C3-9AA6-A2585DA155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3773" y="1690971"/>
            <a:ext cx="8116455" cy="4052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A5293C1-37BC-4B79-920E-478580E220F5}"/>
              </a:ext>
            </a:extLst>
          </p:cNvPr>
          <p:cNvSpPr/>
          <p:nvPr/>
        </p:nvSpPr>
        <p:spPr>
          <a:xfrm>
            <a:off x="817510" y="1744021"/>
            <a:ext cx="708509" cy="199836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2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070D54C-7678-4FE1-8265-9B1BE3D57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279391-CA6E-48D1-BF8C-0093536A6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4F2FA87F-5EAD-4919-9DAE-A32CFAF87C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6235" y="1217147"/>
            <a:ext cx="7171528" cy="4999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775198-85C2-4CCE-AC4C-16A67B85D77D}"/>
              </a:ext>
            </a:extLst>
          </p:cNvPr>
          <p:cNvSpPr/>
          <p:nvPr/>
        </p:nvSpPr>
        <p:spPr>
          <a:xfrm>
            <a:off x="4620445" y="1871189"/>
            <a:ext cx="436005" cy="175614"/>
          </a:xfrm>
          <a:prstGeom prst="rect">
            <a:avLst/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8ED6DBE-39BF-4788-9606-57CDB8E51709}"/>
              </a:ext>
            </a:extLst>
          </p:cNvPr>
          <p:cNvSpPr/>
          <p:nvPr/>
        </p:nvSpPr>
        <p:spPr>
          <a:xfrm>
            <a:off x="1526019" y="3724212"/>
            <a:ext cx="587396" cy="236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중앙집중식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파일을 관리하는 서버가 별도로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클라이언트가 중앙 서버에서 파일을 받아서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 서버에 문제가 발생할 경우 협업이 어렵고 작업이 손실될 수 있음</a:t>
            </a:r>
          </a:p>
        </p:txBody>
      </p:sp>
      <p:pic>
        <p:nvPicPr>
          <p:cNvPr id="1026" name="Picture 2" descr="ì¤ìì§ì¤ì ë²ì  ê´ë¦¬(CVCS)">
            <a:extLst>
              <a:ext uri="{FF2B5EF4-FFF2-40B4-BE49-F238E27FC236}">
                <a16:creationId xmlns:a16="http://schemas.microsoft.com/office/drawing/2014/main" xmlns="" id="{A5AF5A9B-6BF8-4215-990B-382D9D63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1" y="834840"/>
            <a:ext cx="5725019" cy="39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분산 버전 관리 시스템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클라이언트가 서버의 저장소를 전부 복제하고 로컬 </a:t>
            </a:r>
            <a:r>
              <a:rPr lang="ko-KR" altLang="en-US" dirty="0" err="1"/>
              <a:t>레포지토리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클라이언트로부터 서버 복원 가능</a:t>
            </a:r>
          </a:p>
        </p:txBody>
      </p:sp>
      <p:pic>
        <p:nvPicPr>
          <p:cNvPr id="2050" name="Picture 2" descr="ë¶ì° ë²ì  ê´ë¦¬ ìì¤í(DVCS)">
            <a:extLst>
              <a:ext uri="{FF2B5EF4-FFF2-40B4-BE49-F238E27FC236}">
                <a16:creationId xmlns:a16="http://schemas.microsoft.com/office/drawing/2014/main" xmlns="" id="{0B31907B-9240-4710-AF1E-06D82427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3" y="773018"/>
            <a:ext cx="3555466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xmlns="" id="{1297A091-E362-3548-B10C-D88F5726F9FC}"/>
              </a:ext>
            </a:extLst>
          </p:cNvPr>
          <p:cNvSpPr txBox="1"/>
          <p:nvPr/>
        </p:nvSpPr>
        <p:spPr>
          <a:xfrm>
            <a:off x="1678548" y="2718192"/>
            <a:ext cx="58026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Git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035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7008</TotalTime>
  <Words>1090</Words>
  <Application>Microsoft Office PowerPoint</Application>
  <PresentationFormat>화면 슬라이드 쇼(4:3)</PresentationFormat>
  <Paragraphs>285</Paragraphs>
  <Slides>65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1_Office 테마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jiyoung park</cp:lastModifiedBy>
  <cp:revision>349</cp:revision>
  <dcterms:created xsi:type="dcterms:W3CDTF">2018-04-11T11:57:23Z</dcterms:created>
  <dcterms:modified xsi:type="dcterms:W3CDTF">2018-07-04T02:42:40Z</dcterms:modified>
</cp:coreProperties>
</file>